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65" r:id="rId4"/>
    <p:sldId id="261" r:id="rId5"/>
    <p:sldId id="262" r:id="rId6"/>
    <p:sldId id="260" r:id="rId7"/>
    <p:sldId id="264" r:id="rId8"/>
    <p:sldId id="259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2C53C-C3BF-4B79-98F5-18BAB5094AF2}" type="datetimeFigureOut">
              <a:rPr lang="zh-TW" altLang="en-US" smtClean="0"/>
              <a:t>2022/10/5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BBA69-29FB-42AE-AAAF-3181B11CA7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1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6"/>
          </a:xfrm>
        </p:spPr>
        <p:txBody>
          <a:bodyPr>
            <a:normAutofit/>
          </a:bodyPr>
          <a:lstStyle>
            <a:lvl1pPr>
              <a:defRPr sz="3700" b="1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5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51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4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6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8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60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72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84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9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712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章節標題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4" y="2894929"/>
            <a:ext cx="7772400" cy="606062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4" y="3500991"/>
            <a:ext cx="7772400" cy="1655801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5120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4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61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8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602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72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843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964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67009" y="6380645"/>
            <a:ext cx="2133600" cy="365125"/>
          </a:xfrm>
          <a:prstGeom prst="rect">
            <a:avLst/>
          </a:prstGeom>
        </p:spPr>
        <p:txBody>
          <a:bodyPr vert="horz" lIns="102398" tIns="51199" rIns="102398" bIns="511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  <a:ea typeface="Adobe 繁黑體 Std B" pitchFamily="34" charset="-120"/>
                <a:cs typeface="Times New Roman" panose="02020603050405020304" pitchFamily="18" charset="0"/>
              </a:defRPr>
            </a:lvl1pPr>
          </a:lstStyle>
          <a:p>
            <a:fld id="{A9E77146-BD54-4DDF-9E64-2D4377F84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959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8"/>
              </a:spcBef>
              <a:defRPr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67009" y="6380645"/>
            <a:ext cx="2133600" cy="365125"/>
          </a:xfrm>
          <a:prstGeom prst="rect">
            <a:avLst/>
          </a:prstGeom>
        </p:spPr>
        <p:txBody>
          <a:bodyPr vert="horz" lIns="102398" tIns="51199" rIns="102398" bIns="511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  <a:ea typeface="Adobe 繁黑體 Std B" pitchFamily="34" charset="-120"/>
                <a:cs typeface="Times New Roman" panose="02020603050405020304" pitchFamily="18" charset="0"/>
              </a:defRPr>
            </a:lvl1pPr>
          </a:lstStyle>
          <a:p>
            <a:fld id="{A9E77146-BD54-4DDF-9E64-2D4377F84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817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27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5120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4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61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8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602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72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843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964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67009" y="6380645"/>
            <a:ext cx="2133600" cy="365125"/>
          </a:xfrm>
          <a:prstGeom prst="rect">
            <a:avLst/>
          </a:prstGeom>
        </p:spPr>
        <p:txBody>
          <a:bodyPr vert="horz" lIns="102398" tIns="51199" rIns="102398" bIns="511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  <a:ea typeface="Adobe 繁黑體 Std B" pitchFamily="34" charset="-120"/>
                <a:cs typeface="Times New Roman" panose="02020603050405020304" pitchFamily="18" charset="0"/>
              </a:defRPr>
            </a:lvl1pPr>
          </a:lstStyle>
          <a:p>
            <a:fld id="{A9E77146-BD54-4DDF-9E64-2D4377F84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55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85235"/>
            <a:ext cx="4038600" cy="4640930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5235"/>
            <a:ext cx="4038600" cy="4640930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67009" y="6380645"/>
            <a:ext cx="2133600" cy="365125"/>
          </a:xfrm>
          <a:prstGeom prst="rect">
            <a:avLst/>
          </a:prstGeom>
        </p:spPr>
        <p:txBody>
          <a:bodyPr vert="horz" lIns="102398" tIns="51199" rIns="102398" bIns="511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  <a:ea typeface="Adobe 繁黑體 Std B" pitchFamily="34" charset="-120"/>
                <a:cs typeface="Times New Roman" panose="02020603050405020304" pitchFamily="18" charset="0"/>
              </a:defRPr>
            </a:lvl1pPr>
          </a:lstStyle>
          <a:p>
            <a:fld id="{A9E77146-BD54-4DDF-9E64-2D4377F84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19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512051" indent="0">
              <a:buNone/>
              <a:defRPr sz="2300" b="1"/>
            </a:lvl2pPr>
            <a:lvl3pPr marL="1024103" indent="0">
              <a:buNone/>
              <a:defRPr sz="2000" b="1"/>
            </a:lvl3pPr>
            <a:lvl4pPr marL="1536153" indent="0">
              <a:buNone/>
              <a:defRPr sz="1800" b="1"/>
            </a:lvl4pPr>
            <a:lvl5pPr marL="2048205" indent="0">
              <a:buNone/>
              <a:defRPr sz="1800" b="1"/>
            </a:lvl5pPr>
            <a:lvl6pPr marL="2560256" indent="0">
              <a:buNone/>
              <a:defRPr sz="1800" b="1"/>
            </a:lvl6pPr>
            <a:lvl7pPr marL="3072308" indent="0">
              <a:buNone/>
              <a:defRPr sz="1800" b="1"/>
            </a:lvl7pPr>
            <a:lvl8pPr marL="3584358" indent="0">
              <a:buNone/>
              <a:defRPr sz="1800" b="1"/>
            </a:lvl8pPr>
            <a:lvl9pPr marL="4096410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3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512051" indent="0">
              <a:buNone/>
              <a:defRPr sz="2300" b="1"/>
            </a:lvl2pPr>
            <a:lvl3pPr marL="1024103" indent="0">
              <a:buNone/>
              <a:defRPr sz="2000" b="1"/>
            </a:lvl3pPr>
            <a:lvl4pPr marL="1536153" indent="0">
              <a:buNone/>
              <a:defRPr sz="1800" b="1"/>
            </a:lvl4pPr>
            <a:lvl5pPr marL="2048205" indent="0">
              <a:buNone/>
              <a:defRPr sz="1800" b="1"/>
            </a:lvl5pPr>
            <a:lvl6pPr marL="2560256" indent="0">
              <a:buNone/>
              <a:defRPr sz="1800" b="1"/>
            </a:lvl6pPr>
            <a:lvl7pPr marL="3072308" indent="0">
              <a:buNone/>
              <a:defRPr sz="1800" b="1"/>
            </a:lvl7pPr>
            <a:lvl8pPr marL="3584358" indent="0">
              <a:buNone/>
              <a:defRPr sz="1800" b="1"/>
            </a:lvl8pPr>
            <a:lvl9pPr marL="4096410" indent="0">
              <a:buNone/>
              <a:defRPr sz="1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467009" y="6380645"/>
            <a:ext cx="2133600" cy="365125"/>
          </a:xfrm>
          <a:prstGeom prst="rect">
            <a:avLst/>
          </a:prstGeom>
        </p:spPr>
        <p:txBody>
          <a:bodyPr vert="horz" lIns="102398" tIns="51199" rIns="102398" bIns="511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  <a:ea typeface="Adobe 繁黑體 Std B" pitchFamily="34" charset="-120"/>
                <a:cs typeface="Times New Roman" panose="02020603050405020304" pitchFamily="18" charset="0"/>
              </a:defRPr>
            </a:lvl1pPr>
          </a:lstStyle>
          <a:p>
            <a:fld id="{A9E77146-BD54-4DDF-9E64-2D4377F84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42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67009" y="6380645"/>
            <a:ext cx="2133600" cy="365125"/>
          </a:xfrm>
          <a:prstGeom prst="rect">
            <a:avLst/>
          </a:prstGeom>
        </p:spPr>
        <p:txBody>
          <a:bodyPr vert="horz" lIns="102398" tIns="51199" rIns="102398" bIns="511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  <a:ea typeface="Adobe 繁黑體 Std B" pitchFamily="34" charset="-120"/>
                <a:cs typeface="Times New Roman" panose="02020603050405020304" pitchFamily="18" charset="0"/>
              </a:defRPr>
            </a:lvl1pPr>
          </a:lstStyle>
          <a:p>
            <a:fld id="{A9E77146-BD54-4DDF-9E64-2D4377F84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6703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67009" y="6380645"/>
            <a:ext cx="2133600" cy="365125"/>
          </a:xfrm>
          <a:prstGeom prst="rect">
            <a:avLst/>
          </a:prstGeom>
        </p:spPr>
        <p:txBody>
          <a:bodyPr vert="horz" lIns="102398" tIns="51199" rIns="102398" bIns="511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  <a:ea typeface="Adobe 繁黑體 Std B" pitchFamily="34" charset="-120"/>
                <a:cs typeface="Times New Roman" panose="02020603050405020304" pitchFamily="18" charset="0"/>
              </a:defRPr>
            </a:lvl1pPr>
          </a:lstStyle>
          <a:p>
            <a:fld id="{A9E77146-BD54-4DDF-9E64-2D4377F84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58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102398" tIns="51199" rIns="102398" bIns="51199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8229600" cy="4717984"/>
          </a:xfrm>
          <a:prstGeom prst="rect">
            <a:avLst/>
          </a:prstGeom>
        </p:spPr>
        <p:txBody>
          <a:bodyPr vert="horz" lIns="102398" tIns="51199" rIns="102398" bIns="51199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67009" y="6380645"/>
            <a:ext cx="2133600" cy="365125"/>
          </a:xfrm>
          <a:prstGeom prst="rect">
            <a:avLst/>
          </a:prstGeom>
        </p:spPr>
        <p:txBody>
          <a:bodyPr vert="horz" lIns="102398" tIns="51199" rIns="102398" bIns="511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  <a:ea typeface="Adobe 繁黑體 Std B" pitchFamily="34" charset="-120"/>
                <a:cs typeface="Times New Roman" panose="02020603050405020304" pitchFamily="18" charset="0"/>
              </a:defRPr>
            </a:lvl1pPr>
          </a:lstStyle>
          <a:p>
            <a:fld id="{A9E77146-BD54-4DDF-9E64-2D4377F84D4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21" y="158470"/>
            <a:ext cx="1055755" cy="28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04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1024103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4039" indent="-384039" algn="l" defTabSz="1024103" rtl="0" eaLnBrk="1" latinLnBrk="0" hangingPunct="1">
        <a:lnSpc>
          <a:spcPct val="100000"/>
        </a:lnSpc>
        <a:spcBef>
          <a:spcPts val="1008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832083" indent="-320032" algn="l" defTabSz="10241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j-lt"/>
          <a:ea typeface="+mn-ea"/>
          <a:cs typeface="+mn-cs"/>
        </a:defRPr>
      </a:lvl2pPr>
      <a:lvl3pPr marL="1280128" indent="-256025" algn="l" defTabSz="102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3pPr>
      <a:lvl4pPr marL="1792179" indent="-256025" algn="l" defTabSz="10241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300" kern="1200">
          <a:solidFill>
            <a:schemeClr val="tx1"/>
          </a:solidFill>
          <a:latin typeface="+mj-lt"/>
          <a:ea typeface="+mn-ea"/>
          <a:cs typeface="+mn-cs"/>
        </a:defRPr>
      </a:lvl4pPr>
      <a:lvl5pPr marL="2304230" indent="-256025" algn="l" defTabSz="1024103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+mj-lt"/>
          <a:ea typeface="+mn-ea"/>
          <a:cs typeface="+mn-cs"/>
        </a:defRPr>
      </a:lvl5pPr>
      <a:lvl6pPr marL="2816281" indent="-256025" algn="l" defTabSz="102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8333" indent="-256025" algn="l" defTabSz="102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384" indent="-256025" algn="l" defTabSz="102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52435" indent="-256025" algn="l" defTabSz="102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2051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4103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6153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8205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0256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2308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4358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6410" algn="l" defTabSz="10241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使用前操作設定</a:t>
            </a:r>
            <a:r>
              <a:rPr lang="en-US" altLang="zh-TW" dirty="0" smtClean="0"/>
              <a:t>-</a:t>
            </a:r>
            <a:r>
              <a:rPr lang="zh-TW" altLang="en-US" dirty="0" smtClean="0"/>
              <a:t>教師端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教發中心 </a:t>
            </a:r>
            <a:r>
              <a:rPr lang="en-US" altLang="zh-TW" dirty="0" smtClean="0"/>
              <a:t>2022.10.05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095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" y="0"/>
            <a:ext cx="2771800" cy="1052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042" y="1556792"/>
            <a:ext cx="5832648" cy="273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412776"/>
            <a:ext cx="2673523" cy="360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圓角矩形 4"/>
          <p:cNvSpPr/>
          <p:nvPr/>
        </p:nvSpPr>
        <p:spPr>
          <a:xfrm>
            <a:off x="323406" y="1772816"/>
            <a:ext cx="936226" cy="32425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/>
          <p:cNvCxnSpPr/>
          <p:nvPr/>
        </p:nvCxnSpPr>
        <p:spPr>
          <a:xfrm>
            <a:off x="1331640" y="1934945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圓角矩形 13"/>
          <p:cNvSpPr/>
          <p:nvPr/>
        </p:nvSpPr>
        <p:spPr>
          <a:xfrm>
            <a:off x="3131840" y="1782146"/>
            <a:ext cx="936226" cy="32425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7956" y="1727743"/>
            <a:ext cx="30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91474" y="1415478"/>
            <a:ext cx="30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24744" y="5229200"/>
            <a:ext cx="8007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目前學生無法從數位學苑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中得知老師的信箱及聯絡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資訊， </a:t>
            </a:r>
            <a:endParaRPr lang="en-US" altLang="zh-TW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老師可以在課程資訊中提供老師的聯絡方式，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也可以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課程資訊中提供學生需要知道的上課資訊，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如本堂課使用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、每週一上傳作業等相關資訊，如下頁範例。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標題 1"/>
          <p:cNvSpPr>
            <a:spLocks noGrp="1"/>
          </p:cNvSpPr>
          <p:nvPr>
            <p:ph type="title"/>
          </p:nvPr>
        </p:nvSpPr>
        <p:spPr>
          <a:xfrm>
            <a:off x="25627" y="34225"/>
            <a:ext cx="2824419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>
                <a:solidFill>
                  <a:schemeClr val="accent6">
                    <a:lumMod val="75000"/>
                  </a:schemeClr>
                </a:solidFill>
              </a:rPr>
              <a:t>課程資訊</a:t>
            </a:r>
            <a:r>
              <a:rPr lang="en-US" altLang="zh-TW" sz="48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zh-TW" alt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66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75"/>
          <a:stretch/>
        </p:blipFill>
        <p:spPr bwMode="auto">
          <a:xfrm>
            <a:off x="5026534" y="596830"/>
            <a:ext cx="4117466" cy="6261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1" y="0"/>
            <a:ext cx="2771800" cy="1052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25627" y="34225"/>
            <a:ext cx="2824419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>
                <a:solidFill>
                  <a:schemeClr val="accent6">
                    <a:lumMod val="75000"/>
                  </a:schemeClr>
                </a:solidFill>
              </a:rPr>
              <a:t>課程資訊</a:t>
            </a:r>
            <a:r>
              <a:rPr lang="en-US" altLang="zh-TW" sz="48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zh-TW" alt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5122337" y="582947"/>
            <a:ext cx="864218" cy="32425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5364088" y="2932517"/>
            <a:ext cx="1224136" cy="32425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5086332" y="4005064"/>
            <a:ext cx="1789923" cy="576064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284935" y="4869160"/>
            <a:ext cx="4248472" cy="1753878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391779" y="5338380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學生反映不知道老師使用哪一個平台，老師可以在課程資訊中填寫，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也可以提供聯絡方式、上課須知等。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362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976" y="2276872"/>
            <a:ext cx="2752725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90"/>
          <a:stretch/>
        </p:blipFill>
        <p:spPr bwMode="auto">
          <a:xfrm>
            <a:off x="1071374" y="1268398"/>
            <a:ext cx="1687824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矩形 10"/>
          <p:cNvSpPr/>
          <p:nvPr/>
        </p:nvSpPr>
        <p:spPr>
          <a:xfrm>
            <a:off x="1" y="0"/>
            <a:ext cx="2771800" cy="1052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1349598" y="1716934"/>
            <a:ext cx="936226" cy="32425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4626576" y="3451939"/>
            <a:ext cx="1264761" cy="58890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044148" y="1671861"/>
            <a:ext cx="30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333486" y="3267273"/>
            <a:ext cx="30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338386" y="5882605"/>
            <a:ext cx="5016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因上傳教材及作業時不會通知學生，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若有需要的老師們可以使用公告的功能告知。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標題 1"/>
          <p:cNvSpPr>
            <a:spLocks noGrp="1"/>
          </p:cNvSpPr>
          <p:nvPr>
            <p:ph type="title"/>
          </p:nvPr>
        </p:nvSpPr>
        <p:spPr>
          <a:xfrm>
            <a:off x="25627" y="34225"/>
            <a:ext cx="2824419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accent6">
                    <a:lumMod val="75000"/>
                  </a:schemeClr>
                </a:solidFill>
              </a:rPr>
              <a:t>公告</a:t>
            </a:r>
            <a:r>
              <a:rPr lang="en-US" altLang="zh-TW" sz="48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zh-TW" alt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60973" y="5659507"/>
            <a:ext cx="5151161" cy="100811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9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91" y="1340768"/>
            <a:ext cx="8136904" cy="3392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矩形 10"/>
          <p:cNvSpPr/>
          <p:nvPr/>
        </p:nvSpPr>
        <p:spPr>
          <a:xfrm>
            <a:off x="1" y="0"/>
            <a:ext cx="2771800" cy="1052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7596336" y="1604933"/>
            <a:ext cx="632631" cy="32425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5292080" y="3203832"/>
            <a:ext cx="1025544" cy="294453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7290887" y="1587011"/>
            <a:ext cx="30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985590" y="3152064"/>
            <a:ext cx="30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標題 1"/>
          <p:cNvSpPr>
            <a:spLocks noGrp="1"/>
          </p:cNvSpPr>
          <p:nvPr>
            <p:ph type="title"/>
          </p:nvPr>
        </p:nvSpPr>
        <p:spPr>
          <a:xfrm>
            <a:off x="25627" y="34225"/>
            <a:ext cx="2824419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accent6">
                    <a:lumMod val="75000"/>
                  </a:schemeClr>
                </a:solidFill>
              </a:rPr>
              <a:t>討論區</a:t>
            </a:r>
            <a:r>
              <a:rPr lang="en-US" altLang="zh-TW" sz="48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zh-TW" alt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矩形圖說文字 1"/>
          <p:cNvSpPr/>
          <p:nvPr/>
        </p:nvSpPr>
        <p:spPr>
          <a:xfrm rot="10800000">
            <a:off x="6660232" y="2134704"/>
            <a:ext cx="1784759" cy="907210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2" t="34634" r="12262" b="15079"/>
          <a:stretch/>
        </p:blipFill>
        <p:spPr bwMode="auto">
          <a:xfrm>
            <a:off x="6934302" y="2419924"/>
            <a:ext cx="1236617" cy="426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矩形圖說文字 18"/>
          <p:cNvSpPr/>
          <p:nvPr/>
        </p:nvSpPr>
        <p:spPr>
          <a:xfrm rot="10800000">
            <a:off x="4546725" y="3595762"/>
            <a:ext cx="1784759" cy="576064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7" t="29384" r="917" b="13321"/>
          <a:stretch/>
        </p:blipFill>
        <p:spPr bwMode="auto">
          <a:xfrm>
            <a:off x="4541261" y="3679142"/>
            <a:ext cx="1752600" cy="409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2339752" y="560688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討論區的功能必須老師先新增，學生才可以新增新的議題，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老師可以先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新增此功能，以便學生透過討論區進行師生互動。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2317676" y="5053108"/>
            <a:ext cx="6358780" cy="1753878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70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328"/>
          <a:stretch/>
        </p:blipFill>
        <p:spPr bwMode="auto">
          <a:xfrm>
            <a:off x="1146262" y="1294199"/>
            <a:ext cx="6992297" cy="4732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圓角矩形 4"/>
          <p:cNvSpPr/>
          <p:nvPr/>
        </p:nvSpPr>
        <p:spPr>
          <a:xfrm>
            <a:off x="1475656" y="5000658"/>
            <a:ext cx="816764" cy="86059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139069" y="4815992"/>
            <a:ext cx="394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0"/>
            <a:ext cx="2771800" cy="1052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25627" y="34225"/>
            <a:ext cx="2824419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accent6">
                    <a:lumMod val="75000"/>
                  </a:schemeClr>
                </a:solidFill>
              </a:rPr>
              <a:t>討論區</a:t>
            </a:r>
            <a:r>
              <a:rPr lang="en-US" altLang="zh-TW" sz="48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zh-TW" alt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 1"/>
          <p:cNvSpPr/>
          <p:nvPr/>
        </p:nvSpPr>
        <p:spPr>
          <a:xfrm>
            <a:off x="2339752" y="5206013"/>
            <a:ext cx="6580024" cy="14401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" y="0"/>
            <a:ext cx="2771800" cy="1052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25627" y="34225"/>
            <a:ext cx="2824419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dirty="0">
                <a:solidFill>
                  <a:schemeClr val="accent6">
                    <a:lumMod val="75000"/>
                  </a:schemeClr>
                </a:solidFill>
              </a:rPr>
              <a:t>主題區</a:t>
            </a:r>
            <a:r>
              <a:rPr lang="zh-TW" altLang="en-US" sz="4800" dirty="0" smtClean="0">
                <a:solidFill>
                  <a:schemeClr val="accent6">
                    <a:lumMod val="75000"/>
                  </a:schemeClr>
                </a:solidFill>
              </a:rPr>
              <a:t>塊</a:t>
            </a:r>
            <a:r>
              <a:rPr lang="en-US" altLang="zh-TW" sz="48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zh-TW" alt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666206" y="5467988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該頁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面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預設為</a:t>
            </a:r>
            <a:r>
              <a:rPr lang="zh-TW" altLang="en-US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課程公告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課程進度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作業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以及</a:t>
            </a:r>
            <a:r>
              <a:rPr lang="zh-TW" altLang="en-US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主題</a:t>
            </a:r>
            <a:r>
              <a:rPr lang="en-US" altLang="zh-TW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此區塊具有客製化功能，可以進行修改、刪減、重新命名，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老師可以根據自己的需求進行更動，請參考下頁操作。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6564940" cy="367240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18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6" y="1720152"/>
            <a:ext cx="8952246" cy="286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1" y="0"/>
            <a:ext cx="2771800" cy="1052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5627" y="34225"/>
            <a:ext cx="2824419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dirty="0">
                <a:solidFill>
                  <a:schemeClr val="accent6">
                    <a:lumMod val="75000"/>
                  </a:schemeClr>
                </a:solidFill>
              </a:rPr>
              <a:t>主題區</a:t>
            </a:r>
            <a:r>
              <a:rPr lang="zh-TW" altLang="en-US" sz="4800" dirty="0" smtClean="0">
                <a:solidFill>
                  <a:schemeClr val="accent6">
                    <a:lumMod val="75000"/>
                  </a:schemeClr>
                </a:solidFill>
              </a:rPr>
              <a:t>塊</a:t>
            </a:r>
            <a:r>
              <a:rPr lang="en-US" altLang="zh-TW" sz="48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zh-TW" alt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7145302" y="2330949"/>
            <a:ext cx="739066" cy="229513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820793" y="2203813"/>
            <a:ext cx="30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矩形圖說文字 6"/>
          <p:cNvSpPr/>
          <p:nvPr/>
        </p:nvSpPr>
        <p:spPr>
          <a:xfrm rot="10800000">
            <a:off x="6501661" y="2780928"/>
            <a:ext cx="1554250" cy="648072"/>
          </a:xfrm>
          <a:prstGeom prst="wedgeRectCallout">
            <a:avLst>
              <a:gd name="adj1" fmla="val -20833"/>
              <a:gd name="adj2" fmla="val 7218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00176"/>
            <a:ext cx="13811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圓角矩形 8"/>
          <p:cNvSpPr/>
          <p:nvPr/>
        </p:nvSpPr>
        <p:spPr>
          <a:xfrm>
            <a:off x="103096" y="1803303"/>
            <a:ext cx="796496" cy="294453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-49629" y="1433971"/>
            <a:ext cx="30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矩形圖說文字 10"/>
          <p:cNvSpPr/>
          <p:nvPr/>
        </p:nvSpPr>
        <p:spPr>
          <a:xfrm rot="10800000">
            <a:off x="0" y="2195233"/>
            <a:ext cx="1475656" cy="576064"/>
          </a:xfrm>
          <a:prstGeom prst="wedgeRectCallout">
            <a:avLst>
              <a:gd name="adj1" fmla="val 21005"/>
              <a:gd name="adj2" fmla="val 640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" t="673" b="15486"/>
          <a:stretch/>
        </p:blipFill>
        <p:spPr bwMode="auto">
          <a:xfrm>
            <a:off x="59761" y="2239697"/>
            <a:ext cx="1276436" cy="487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1" y="4149079"/>
            <a:ext cx="290512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3101788" y="4691479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此區塊可以進行修改、刪減、重新命名，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老師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們可以根據自己的需求進行更動。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377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" y="0"/>
            <a:ext cx="2771800" cy="10527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25627" y="34225"/>
            <a:ext cx="2824419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dirty="0">
                <a:solidFill>
                  <a:schemeClr val="accent6">
                    <a:lumMod val="75000"/>
                  </a:schemeClr>
                </a:solidFill>
              </a:rPr>
              <a:t>主題區</a:t>
            </a:r>
            <a:r>
              <a:rPr lang="zh-TW" altLang="en-US" sz="4800" dirty="0" smtClean="0">
                <a:solidFill>
                  <a:schemeClr val="accent6">
                    <a:lumMod val="75000"/>
                  </a:schemeClr>
                </a:solidFill>
              </a:rPr>
              <a:t>塊</a:t>
            </a:r>
            <a:r>
              <a:rPr lang="en-US" altLang="zh-TW" sz="48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zh-TW" alt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3802" b="3149"/>
          <a:stretch/>
        </p:blipFill>
        <p:spPr bwMode="auto">
          <a:xfrm>
            <a:off x="395537" y="1484784"/>
            <a:ext cx="1699594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2880252" y="5181025"/>
            <a:ext cx="6144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有些老師放檔案時不會依照主題放置，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有學生反映會誤會或是找不到需要的檔案，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建議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可以將檔案分別放置在對應的主題中，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如課程公告只有公告功能、作業裡只有作業，如上圖範例。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330072"/>
            <a:ext cx="1730549" cy="354517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圓角矩形 13"/>
          <p:cNvSpPr/>
          <p:nvPr/>
        </p:nvSpPr>
        <p:spPr>
          <a:xfrm>
            <a:off x="396455" y="1628800"/>
            <a:ext cx="1511249" cy="2592288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/>
          <p:nvPr/>
        </p:nvCxnSpPr>
        <p:spPr>
          <a:xfrm>
            <a:off x="1965393" y="3068960"/>
            <a:ext cx="51837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圓角矩形 17"/>
          <p:cNvSpPr/>
          <p:nvPr/>
        </p:nvSpPr>
        <p:spPr>
          <a:xfrm>
            <a:off x="2555776" y="836712"/>
            <a:ext cx="6484905" cy="6021288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00159"/>
            <a:ext cx="3647102" cy="3486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62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TP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NTPU</Template>
  <TotalTime>910</TotalTime>
  <Words>325</Words>
  <Application>Microsoft Office PowerPoint</Application>
  <PresentationFormat>如螢幕大小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NTPU</vt:lpstr>
      <vt:lpstr>使用前操作設定-教師端</vt:lpstr>
      <vt:lpstr>課程資訊1</vt:lpstr>
      <vt:lpstr>課程資訊2</vt:lpstr>
      <vt:lpstr>公告1</vt:lpstr>
      <vt:lpstr>討論區1</vt:lpstr>
      <vt:lpstr>討論區2</vt:lpstr>
      <vt:lpstr>主題區塊1</vt:lpstr>
      <vt:lpstr>主題區塊2</vt:lpstr>
      <vt:lpstr>主題區塊3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ntpuaws</dc:creator>
  <cp:lastModifiedBy>ntpuaws</cp:lastModifiedBy>
  <cp:revision>25</cp:revision>
  <dcterms:created xsi:type="dcterms:W3CDTF">2022-10-03T06:44:13Z</dcterms:created>
  <dcterms:modified xsi:type="dcterms:W3CDTF">2022-10-05T08:59:40Z</dcterms:modified>
  <cp:contentStatus>完稿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